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image" Target="../media/image-1-2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1.png"/><Relationship Id="rId3" Type="http://schemas.openxmlformats.org/officeDocument/2006/relationships/image" Target="../media/image-4-5.png"/><Relationship Id="rId4" Type="http://schemas.openxmlformats.org/officeDocument/2006/relationships/image" Target="../media/image-1-2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4-4.png"/><Relationship Id="rId3" Type="http://schemas.openxmlformats.org/officeDocument/2006/relationships/image" Target="../media/image-4-4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1-2.png"/><Relationship Id="rId7" Type="http://schemas.openxmlformats.org/officeDocument/2006/relationships/image" Target="../media/image-1-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1.png"/><Relationship Id="rId3" Type="http://schemas.openxmlformats.org/officeDocument/2006/relationships/image" Target="../media/image-2-7.jpeg"/><Relationship Id="rId4" Type="http://schemas.openxmlformats.org/officeDocument/2006/relationships/image" Target="../media/image-1-2.png"/><Relationship Id="rId5" Type="http://schemas.openxmlformats.org/officeDocument/2006/relationships/image" Target="../media/image-2-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jpg"/><Relationship Id="rId3" Type="http://schemas.openxmlformats.org/officeDocument/2006/relationships/image" Target="../media/image-4-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1.png"/><Relationship Id="rId3" Type="http://schemas.openxmlformats.org/officeDocument/2006/relationships/image" Target="../media/image-4-5.png"/><Relationship Id="rId4" Type="http://schemas.openxmlformats.org/officeDocument/2006/relationships/image" Target="../media/image-14-4.png"/><Relationship Id="rId5" Type="http://schemas.openxmlformats.org/officeDocument/2006/relationships/image" Target="../media/image-1-2.png"/><Relationship Id="rId6" Type="http://schemas.openxmlformats.org/officeDocument/2006/relationships/image" Target="../media/image-14-6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1.png"/><Relationship Id="rId3" Type="http://schemas.openxmlformats.org/officeDocument/2006/relationships/image" Target="../media/image-2-7.jpeg"/><Relationship Id="rId4" Type="http://schemas.openxmlformats.org/officeDocument/2006/relationships/image" Target="../media/image-1-2.png"/><Relationship Id="rId5" Type="http://schemas.openxmlformats.org/officeDocument/2006/relationships/image" Target="../media/image-2-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jpeg"/><Relationship Id="rId3" Type="http://schemas.openxmlformats.org/officeDocument/2006/relationships/image" Target="../media/image-16-3.jpeg"/><Relationship Id="rId4" Type="http://schemas.openxmlformats.org/officeDocument/2006/relationships/image" Target="../media/image-16-1.png"/><Relationship Id="rId5" Type="http://schemas.openxmlformats.org/officeDocument/2006/relationships/image" Target="../media/image-16-1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5.png"/><Relationship Id="rId2" Type="http://schemas.openxmlformats.org/officeDocument/2006/relationships/image" Target="../media/image-1-2.png"/><Relationship Id="rId3" Type="http://schemas.openxmlformats.org/officeDocument/2006/relationships/image" Target="../media/image-5-6.jpg"/><Relationship Id="rId4" Type="http://schemas.openxmlformats.org/officeDocument/2006/relationships/image" Target="../media/image-17-4.jpg"/><Relationship Id="rId5" Type="http://schemas.openxmlformats.org/officeDocument/2006/relationships/image" Target="../media/image-5-6.jp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1.png"/><Relationship Id="rId3" Type="http://schemas.openxmlformats.org/officeDocument/2006/relationships/image" Target="../media/image-2-7.jpeg"/><Relationship Id="rId4" Type="http://schemas.openxmlformats.org/officeDocument/2006/relationships/image" Target="../media/image-1-2.png"/><Relationship Id="rId5" Type="http://schemas.openxmlformats.org/officeDocument/2006/relationships/image" Target="../media/image-2-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1.png"/><Relationship Id="rId3" Type="http://schemas.openxmlformats.org/officeDocument/2006/relationships/image" Target="../media/image-4-5.png"/><Relationship Id="rId4" Type="http://schemas.openxmlformats.org/officeDocument/2006/relationships/image" Target="../media/image-19-4.png"/><Relationship Id="rId5" Type="http://schemas.openxmlformats.org/officeDocument/2006/relationships/image" Target="../media/image-13-2.jpg"/><Relationship Id="rId6" Type="http://schemas.openxmlformats.org/officeDocument/2006/relationships/image" Target="../media/image-5-6.jp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1.png"/><Relationship Id="rId3" Type="http://schemas.openxmlformats.org/officeDocument/2006/relationships/image" Target="../media/image-2-1.png"/><Relationship Id="rId4" Type="http://schemas.openxmlformats.org/officeDocument/2006/relationships/image" Target="../media/image-2-1.png"/><Relationship Id="rId5" Type="http://schemas.openxmlformats.org/officeDocument/2006/relationships/image" Target="../media/image-2-1.png"/><Relationship Id="rId6" Type="http://schemas.openxmlformats.org/officeDocument/2006/relationships/image" Target="../media/image-2-1.png"/><Relationship Id="rId7" Type="http://schemas.openxmlformats.org/officeDocument/2006/relationships/image" Target="../media/image-2-7.jpeg"/><Relationship Id="rId8" Type="http://schemas.openxmlformats.org/officeDocument/2006/relationships/image" Target="../media/image-1-2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4-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3.png"/><Relationship Id="rId2" Type="http://schemas.openxmlformats.org/officeDocument/2006/relationships/image" Target="../media/image-1-3.png"/><Relationship Id="rId3" Type="http://schemas.openxmlformats.org/officeDocument/2006/relationships/image" Target="../media/image-21-3.png"/><Relationship Id="rId4" Type="http://schemas.openxmlformats.org/officeDocument/2006/relationships/image" Target="../media/image-1-2.png"/><Relationship Id="rId5" Type="http://schemas.openxmlformats.org/officeDocument/2006/relationships/image" Target="../media/image-21-5.png"/><Relationship Id="rId6" Type="http://schemas.openxmlformats.org/officeDocument/2006/relationships/image" Target="../media/image-21-3.png"/><Relationship Id="rId7" Type="http://schemas.openxmlformats.org/officeDocument/2006/relationships/image" Target="../media/image-5-6.jpg"/><Relationship Id="rId8" Type="http://schemas.openxmlformats.org/officeDocument/2006/relationships/image" Target="../media/image-2-9.png"/><Relationship Id="rId9" Type="http://schemas.openxmlformats.org/officeDocument/2006/relationships/image" Target="../media/image-1-2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1.png"/><Relationship Id="rId3" Type="http://schemas.openxmlformats.org/officeDocument/2006/relationships/image" Target="../media/image-2-7.jpeg"/><Relationship Id="rId4" Type="http://schemas.openxmlformats.org/officeDocument/2006/relationships/image" Target="../media/image-1-2.png"/><Relationship Id="rId5" Type="http://schemas.openxmlformats.org/officeDocument/2006/relationships/image" Target="../media/image-2-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jpeg"/><Relationship Id="rId3" Type="http://schemas.openxmlformats.org/officeDocument/2006/relationships/image" Target="../media/image-4-2.jpe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jpg"/><Relationship Id="rId7" Type="http://schemas.openxmlformats.org/officeDocument/2006/relationships/image" Target="../media/image-4-7.png"/><Relationship Id="rId8" Type="http://schemas.openxmlformats.org/officeDocument/2006/relationships/image" Target="../media/image-4-2.jpeg"/><Relationship Id="rId9" Type="http://schemas.openxmlformats.org/officeDocument/2006/relationships/image" Target="../media/image-4-9.jpg"/><Relationship Id="rId10" Type="http://schemas.openxmlformats.org/officeDocument/2006/relationships/image" Target="../media/image-4-4.png"/><Relationship Id="rId11" Type="http://schemas.openxmlformats.org/officeDocument/2006/relationships/image" Target="../media/image-4-4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4-5.png"/><Relationship Id="rId3" Type="http://schemas.openxmlformats.org/officeDocument/2006/relationships/image" Target="../media/image-5-1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jp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1.png"/><Relationship Id="rId3" Type="http://schemas.openxmlformats.org/officeDocument/2006/relationships/image" Target="../media/image-2-7.jpeg"/><Relationship Id="rId4" Type="http://schemas.openxmlformats.org/officeDocument/2006/relationships/image" Target="../media/image-1-2.png"/><Relationship Id="rId5" Type="http://schemas.openxmlformats.org/officeDocument/2006/relationships/image" Target="../media/image-2-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jpeg"/><Relationship Id="rId3" Type="http://schemas.openxmlformats.org/officeDocument/2006/relationships/image" Target="../media/image-7-2.jpeg"/><Relationship Id="rId4" Type="http://schemas.openxmlformats.org/officeDocument/2006/relationships/image" Target="../media/image-4-5.png"/><Relationship Id="rId5" Type="http://schemas.openxmlformats.org/officeDocument/2006/relationships/image" Target="../media/image-5-6.jp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6.jpg"/><Relationship Id="rId2" Type="http://schemas.openxmlformats.org/officeDocument/2006/relationships/image" Target="../media/image-5-6.jpg"/><Relationship Id="rId3" Type="http://schemas.openxmlformats.org/officeDocument/2006/relationships/image" Target="../media/image-8-3.png"/><Relationship Id="rId4" Type="http://schemas.openxmlformats.org/officeDocument/2006/relationships/image" Target="../media/image-3-1.png"/><Relationship Id="rId5" Type="http://schemas.openxmlformats.org/officeDocument/2006/relationships/image" Target="../media/image-1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1.png"/><Relationship Id="rId3" Type="http://schemas.openxmlformats.org/officeDocument/2006/relationships/image" Target="../media/image-2-7.jpeg"/><Relationship Id="rId4" Type="http://schemas.openxmlformats.org/officeDocument/2006/relationships/image" Target="../media/image-1-2.png"/><Relationship Id="rId5" Type="http://schemas.openxmlformats.org/officeDocument/2006/relationships/image" Target="../media/image-2-9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1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p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4890770" y="3314065"/>
            <a:ext cx="965200" cy="9690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3390" y="977900"/>
            <a:ext cx="11522075" cy="260794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Heart/Soul UI Library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3769995"/>
            <a:ext cx="9658350" cy="5715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2-15:09:07-d2r9g4pe3tpg8rchv4og.png">    </p:cNvPr>
          <p:cNvPicPr>
            <a:picLocks noChangeAspect="1"/>
          </p:cNvPicPr>
          <p:nvPr/>
        </p:nvPicPr>
        <p:blipFill>
          <a:blip r:embed="rId3"/>
          <a:srcRect l="62" r="62" t="0" b="0"/>
          <a:stretch/>
        </p:blipFill>
        <p:spPr>
          <a:xfrm>
            <a:off x="3811905" y="4624705"/>
            <a:ext cx="2044065" cy="5137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3811905" y="4712970"/>
            <a:ext cx="2044065" cy="523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Nnamdi Michael Okpala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9-02-15:09:07-d2r9g4pe3tpg8rchv4og.png">    </p:cNvPr>
          <p:cNvPicPr>
            <a:picLocks noChangeAspect="1"/>
          </p:cNvPicPr>
          <p:nvPr/>
        </p:nvPicPr>
        <p:blipFill>
          <a:blip r:embed="rId4"/>
          <a:srcRect l="62" r="62" t="0" b="0"/>
          <a:stretch/>
        </p:blipFill>
        <p:spPr>
          <a:xfrm>
            <a:off x="6057900" y="4624705"/>
            <a:ext cx="2044065" cy="51371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57900" y="4712970"/>
            <a:ext cx="2044065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9" name="Image 4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2860" y="5935980"/>
            <a:ext cx="9658350" cy="5715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07-d2r9g4pe3tpg8rchv4q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040" y="4927600"/>
            <a:ext cx="1383665" cy="10083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87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8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 flipV="1">
            <a:off x="6095365" y="2299970"/>
            <a:ext cx="5113655" cy="335978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8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249170"/>
            <a:ext cx="5198745" cy="33597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1066673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7×7 Sensory-Semantic Matrix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111885" y="2773680"/>
            <a:ext cx="402209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Mapping Senses to Semantics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111885" y="3102610"/>
            <a:ext cx="433832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7×7 matrix maps seven senses (sight, touch, sound, smell, taste, soul, external) against seven semantic intents (navigate, confirm, explore, create, rest, connect, reflect), ensuring a rich and inclusive user experience.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7140575" y="2773680"/>
            <a:ext cx="402209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 Cognitive Load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870700" y="3102610"/>
            <a:ext cx="433832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pathway is tested for cognitive load, ensuring that interactions are quick and intuitive, reducing the mental effort required from users.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90" y="6042660"/>
            <a:ext cx="10727690" cy="8064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" y="1837055"/>
            <a:ext cx="10727690" cy="806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7-d2r9gc9e3tpg8rchv5b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060"/>
            <a:ext cx="12192000" cy="682388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660" y="1717040"/>
            <a:ext cx="2234565" cy="178879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r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60" y="1717040"/>
            <a:ext cx="2234565" cy="178879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40" y="1717040"/>
            <a:ext cx="2234565" cy="178879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15" y="80231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FUD Mitigation in Real Time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817880" y="3641725"/>
            <a:ext cx="3310255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telemetry tracks fear, uncertainty, and doubt metrics in real time, identifying hesitation time, back-button rate, and help-clicks to gauge user confidence.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4421505" y="3641725"/>
            <a:ext cx="3310255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FUD exceeds thresholds, the UI auto-simplifies, reducing choices, adding reassuring copy, and surfacing progress indicators to restore user confidence.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133715" y="3641725"/>
            <a:ext cx="3310255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continuously refines the UI based on real-time FUD data, ensuring that the user experience remains optimal and dignified.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621374" y="2551519"/>
            <a:ext cx="174741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FUD Tracking</a:t>
            </a: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2200974" y="191275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6"/>
          <p:cNvSpPr/>
          <p:nvPr/>
        </p:nvSpPr>
        <p:spPr>
          <a:xfrm>
            <a:off x="2200974" y="191275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5191344" y="2551519"/>
            <a:ext cx="174741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Auto-Simplification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5770944" y="1912754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9"/>
          <p:cNvSpPr/>
          <p:nvPr/>
        </p:nvSpPr>
        <p:spPr>
          <a:xfrm>
            <a:off x="5770944" y="1912754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8834339" y="2551519"/>
            <a:ext cx="174741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9413939" y="1912754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2"/>
          <p:cNvSpPr/>
          <p:nvPr/>
        </p:nvSpPr>
        <p:spPr>
          <a:xfrm>
            <a:off x="9413939" y="1912754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20" name="Image 5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 rot="5400000">
            <a:off x="2129790" y="4097020"/>
            <a:ext cx="4292600" cy="84455"/>
          </a:xfrm>
          <a:prstGeom prst="rect">
            <a:avLst/>
          </a:prstGeom>
        </p:spPr>
      </p:pic>
      <p:pic>
        <p:nvPicPr>
          <p:cNvPr id="21" name="Image 6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 rot="5400000">
            <a:off x="5803265" y="4016375"/>
            <a:ext cx="4292600" cy="84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Dignity Telemetry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1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27-d2r9g9pe3tpg8rchv540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9505" y="1781175"/>
            <a:ext cx="1550035" cy="39503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1655" y="2425700"/>
            <a:ext cx="565848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provides a live dashboard displaying agencyPreserved, darkPatternsDetected, cognitiveLoadOptimal, and privacyMaintained percentages for every mounted component.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59435" y="2038350"/>
            <a:ext cx="634365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Metrics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9:51-d2r9gfpe3tpg8rchv5n0.jpg">    </p:cNvPr>
          <p:cNvPicPr>
            <a:picLocks noChangeAspect="1"/>
          </p:cNvPicPr>
          <p:nvPr/>
        </p:nvPicPr>
        <p:blipFill>
          <a:blip r:embed="rId2"/>
          <a:srcRect l="0" r="0" t="16233" b="16233"/>
          <a:stretch/>
        </p:blipFill>
        <p:spPr>
          <a:xfrm>
            <a:off x="6500631" y="-751"/>
            <a:ext cx="5691369" cy="6858751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42290" y="867410"/>
            <a:ext cx="771906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Dignity Dashboard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8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3967480" y="2141220"/>
            <a:ext cx="4391025" cy="351472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8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83210" y="2091690"/>
            <a:ext cx="4391025" cy="351472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885317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Telemetry-Driven Refinement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015973" y="3217432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Telemetry events feed an agile board, creating user stories for high FUD scores and blocking releases for dignity regressions. This ensures continuous constitutional compliance.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1096417" y="2470247"/>
            <a:ext cx="2172166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Agile Board Integration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680715" y="3217432"/>
            <a:ext cx="2859341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Accessibility drops trigger immediate hot-fixes, ensuring that the UI remains accessible and dignified at all times.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4761159" y="2470247"/>
            <a:ext cx="2172166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Hot-Fixes</a:t>
            </a:r>
            <a:endParaRPr lang="en-US" sz="1600" dirty="0"/>
          </a:p>
        </p:txBody>
      </p:sp>
      <p:pic>
        <p:nvPicPr>
          <p:cNvPr id="10" name="Image 3" descr="https://kimi-img.moonshot.cn/pub/slides/slides_tmpl/image/25-09-02-15:09:36-d2r9gc1e3tpg8rchv5a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900" y="1728470"/>
            <a:ext cx="3496310" cy="4314825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990" y="1128395"/>
            <a:ext cx="4046220" cy="7620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2-15:09:07-d2r9g4pe3tpg8rchv4qg.jpe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9530" y="6471285"/>
            <a:ext cx="12241530" cy="377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Polyglot Schema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B87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sg.png">    </p:cNvPr>
          <p:cNvPicPr>
            <a:picLocks noChangeAspect="1"/>
          </p:cNvPicPr>
          <p:nvPr/>
        </p:nvPicPr>
        <p:blipFill>
          <a:blip r:embed="rId1"/>
          <a:srcRect l="-1807" r="-1695" t="-8910" b="-4387"/>
          <a:stretch/>
        </p:blipFill>
        <p:spPr>
          <a:xfrm>
            <a:off x="746760" y="1559560"/>
            <a:ext cx="10918190" cy="163449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a0.jpe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" y="-12700"/>
            <a:ext cx="172085" cy="685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867410"/>
            <a:ext cx="1015238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SemVerX Hot-Swap Channels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147104" y="2194574"/>
            <a:ext cx="98977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packages use SemVerX, an extended versioning system with major.minor.patch-channel, where channel is stable, experimental, or legacy. This allows for flexible updates.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249045" y="1886585"/>
            <a:ext cx="952119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Extended Semantic Versioning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2-15:09:36-d2r9gc1e3tpg8rchv5b0.jpe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286" y="-12257"/>
            <a:ext cx="8457714" cy="224669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2-15:09:07-d2r9g4pe3tpg8rchv4sg.png">    </p:cNvPr>
          <p:cNvPicPr>
            <a:picLocks noChangeAspect="1"/>
          </p:cNvPicPr>
          <p:nvPr/>
        </p:nvPicPr>
        <p:blipFill>
          <a:blip r:embed="rId4"/>
          <a:srcRect l="-1807" r="-1695" t="-8910" b="-4387"/>
          <a:stretch/>
        </p:blipFill>
        <p:spPr>
          <a:xfrm>
            <a:off x="746760" y="3194050"/>
            <a:ext cx="10918190" cy="163449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47104" y="3816364"/>
            <a:ext cx="989779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Components can be hot-swapped without page reloads, enabling A/B dignity tests and instant rollbacks if telemetry degrades, ensuring a seamless user experience.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1249045" y="3508375"/>
            <a:ext cx="952119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Hot-Swap Components</a:t>
            </a:r>
            <a:endParaRPr lang="en-US" sz="1600" dirty="0"/>
          </a:p>
        </p:txBody>
      </p:sp>
      <p:pic>
        <p:nvPicPr>
          <p:cNvPr id="11" name="Image 4" descr="https://kimi-img.moonshot.cn/pub/slides/slides_tmpl/image/25-09-02-15:09:07-d2r9g4pe3tpg8rchv4sg.png">    </p:cNvPr>
          <p:cNvPicPr>
            <a:picLocks noChangeAspect="1"/>
          </p:cNvPicPr>
          <p:nvPr/>
        </p:nvPicPr>
        <p:blipFill>
          <a:blip r:embed="rId5"/>
          <a:srcRect l="-1807" r="-1695" t="-8910" b="-4387"/>
          <a:stretch/>
        </p:blipFill>
        <p:spPr>
          <a:xfrm>
            <a:off x="746760" y="4803140"/>
            <a:ext cx="10918190" cy="163449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47104" y="5438154"/>
            <a:ext cx="9897792" cy="319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components are constitutionally certified, ensuring that they meet ethical standards before being deployed.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1249045" y="5130165"/>
            <a:ext cx="952119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Certification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1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6290" y="1844040"/>
            <a:ext cx="563499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Polyglot Support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673100" y="2223770"/>
            <a:ext cx="6325235" cy="19094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supports monoglot, hybrid, and polyglot installations, allowing developers to use the same constitutional guarantees across different languages and frameworks.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Monoglot, Hybrid, Polyglot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" y="6261100"/>
            <a:ext cx="10727690" cy="80645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9-02-15:09:07-d2r9g4pe3tpg8rchv4rg.jpg">    </p:cNvPr>
          <p:cNvPicPr>
            <a:picLocks noChangeAspect="1"/>
          </p:cNvPicPr>
          <p:nvPr/>
        </p:nvPicPr>
        <p:blipFill>
          <a:blip r:embed="rId3"/>
          <a:srcRect l="0" r="0" t="30065" b="30065"/>
          <a:stretch/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2-15:09:33-d2r9gb9e3tpg8rchv560.jpg">    </p:cNvPr>
          <p:cNvPicPr>
            <a:picLocks noChangeAspect="1"/>
          </p:cNvPicPr>
          <p:nvPr/>
        </p:nvPicPr>
        <p:blipFill>
          <a:blip r:embed="rId4"/>
          <a:srcRect l="1355" r="1355" t="0" b="0"/>
          <a:stretch/>
        </p:blipFill>
        <p:spPr>
          <a:xfrm>
            <a:off x="7187977" y="1137597"/>
            <a:ext cx="4458831" cy="45825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2-15:09:07-d2r9g4pe3tpg8rchv4rg.jpg">    </p:cNvPr>
          <p:cNvPicPr>
            <a:picLocks noChangeAspect="1"/>
          </p:cNvPicPr>
          <p:nvPr/>
        </p:nvPicPr>
        <p:blipFill>
          <a:blip r:embed="rId5"/>
          <a:srcRect l="0" r="0" t="30065" b="30065"/>
          <a:stretch/>
        </p:blipFill>
        <p:spPr>
          <a:xfrm>
            <a:off x="11221085" y="2073275"/>
            <a:ext cx="425450" cy="28714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YouTube &amp; Docs Alignment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1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6-d2r9gc1e3tpg8rchv59g.png">    </p:cNvPr>
          <p:cNvPicPr>
            <a:picLocks noChangeAspect="1"/>
          </p:cNvPicPr>
          <p:nvPr/>
        </p:nvPicPr>
        <p:blipFill>
          <a:blip r:embed="rId1"/>
          <a:srcRect l="5" r="5" t="0" b="0"/>
          <a:stretch/>
        </p:blipFill>
        <p:spPr>
          <a:xfrm>
            <a:off x="8086090" y="1948180"/>
            <a:ext cx="3381375" cy="427736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6-d2r9gc1e3tpg8rchv59g.png">    </p:cNvPr>
          <p:cNvPicPr>
            <a:picLocks noChangeAspect="1"/>
          </p:cNvPicPr>
          <p:nvPr/>
        </p:nvPicPr>
        <p:blipFill>
          <a:blip r:embed="rId2"/>
          <a:srcRect l="5" r="5" t="0" b="0"/>
          <a:stretch/>
        </p:blipFill>
        <p:spPr>
          <a:xfrm>
            <a:off x="4594860" y="1948180"/>
            <a:ext cx="3381375" cy="42773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15" y="867447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Video-Driven Documentation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9:37-d2r9gc9e3tpg8rchv5cg.png">    </p:cNvPr>
          <p:cNvPicPr>
            <a:picLocks noChangeAspect="1"/>
          </p:cNvPicPr>
          <p:nvPr/>
        </p:nvPicPr>
        <p:blipFill>
          <a:blip r:embed="rId4"/>
          <a:srcRect l="0" r="0" t="0" b="52438"/>
          <a:stretch/>
        </p:blipFill>
        <p:spPr>
          <a:xfrm>
            <a:off x="785067" y="1948542"/>
            <a:ext cx="3616245" cy="206927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9:51-d2r9gfpe3tpg8rchv5n0.jpg">    </p:cNvPr>
          <p:cNvPicPr>
            <a:picLocks noChangeAspect="1"/>
          </p:cNvPicPr>
          <p:nvPr/>
        </p:nvPicPr>
        <p:blipFill>
          <a:blip r:embed="rId5"/>
          <a:srcRect l="0" r="0" t="33968" b="33968"/>
          <a:stretch/>
        </p:blipFill>
        <p:spPr>
          <a:xfrm>
            <a:off x="785067" y="4155993"/>
            <a:ext cx="3616245" cy="2069275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4787057" y="3217432"/>
            <a:ext cx="285934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OBIX release is paired with a YouTube walkthrough demonstrating constitutional principles, live telemetry, and FUD mitigation in action, ensuring clear understanding.</a:t>
            </a:r>
            <a:endParaRPr lang="en-US" sz="1600" dirty="0"/>
          </a:p>
        </p:txBody>
      </p:sp>
      <p:sp>
        <p:nvSpPr>
          <p:cNvPr id="9" name="Text 2"/>
          <p:cNvSpPr/>
          <p:nvPr/>
        </p:nvSpPr>
        <p:spPr>
          <a:xfrm>
            <a:off x="4901565" y="2538730"/>
            <a:ext cx="2533650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YouTube Walkthroughs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8356426" y="3217432"/>
            <a:ext cx="2859341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Documentation is auto-generated from video transcripts and telemetry logs, ensuring that tutorials stay synchronized with shipped code.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8436610" y="2470150"/>
            <a:ext cx="2533650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Auto-Generated Docs</a:t>
            </a:r>
            <a:endParaRPr lang="en-US" sz="1600" dirty="0"/>
          </a:p>
        </p:txBody>
      </p:sp>
      <p:pic>
        <p:nvPicPr>
          <p:cNvPr id="12" name="Image 5" descr="https://kimi-img.moonshot.cn/pub/slides/slides_tmpl/image/25-09-02-15:09:07-d2r9g4pe3tpg8rchv4rg.jpg">    </p:cNvPr>
          <p:cNvPicPr>
            <a:picLocks noChangeAspect="1"/>
          </p:cNvPicPr>
          <p:nvPr/>
        </p:nvPicPr>
        <p:blipFill>
          <a:blip r:embed="rId6"/>
          <a:srcRect l="0" r="0" t="30065" b="30065"/>
          <a:stretch/>
        </p:blipFill>
        <p:spPr>
          <a:xfrm>
            <a:off x="7646670" y="0"/>
            <a:ext cx="4545330" cy="6197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7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8857615" y="2980690"/>
            <a:ext cx="1580515" cy="342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01945" y="3018790"/>
            <a:ext cx="1580515" cy="34239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10080" y="3065145"/>
            <a:ext cx="1580515" cy="342392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t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857615" y="1154430"/>
            <a:ext cx="1580515" cy="342392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07-d2r9g4pe3tpg8rchv4t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01945" y="1197610"/>
            <a:ext cx="1580515" cy="342392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9:07-d2r9g4pe3tpg8rchv4t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10080" y="1207135"/>
            <a:ext cx="1580515" cy="342392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9:07-d2r9g4pe3tpg8rchv4v0.jpe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sp>
        <p:nvSpPr>
          <p:cNvPr id="9" name="Shape 0"/>
          <p:cNvSpPr/>
          <p:nvPr/>
        </p:nvSpPr>
        <p:spPr>
          <a:xfrm>
            <a:off x="1455420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0" name="Text 1"/>
          <p:cNvSpPr/>
          <p:nvPr/>
        </p:nvSpPr>
        <p:spPr>
          <a:xfrm>
            <a:off x="1455420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1" name="Text 2"/>
          <p:cNvSpPr/>
          <p:nvPr/>
        </p:nvSpPr>
        <p:spPr>
          <a:xfrm>
            <a:off x="1350010" y="2772410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Vision</a:t>
            </a:r>
            <a:endParaRPr lang="en-US" sz="1600" dirty="0"/>
          </a:p>
        </p:txBody>
      </p:sp>
      <p:sp>
        <p:nvSpPr>
          <p:cNvPr id="12" name="Shape 3"/>
          <p:cNvSpPr/>
          <p:nvPr/>
        </p:nvSpPr>
        <p:spPr>
          <a:xfrm>
            <a:off x="4900295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4"/>
          <p:cNvSpPr/>
          <p:nvPr/>
        </p:nvSpPr>
        <p:spPr>
          <a:xfrm>
            <a:off x="4900295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4794885" y="2772410"/>
            <a:ext cx="2720340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Components</a:t>
            </a:r>
            <a:endParaRPr lang="en-US" sz="1600" dirty="0"/>
          </a:p>
        </p:txBody>
      </p:sp>
      <p:sp>
        <p:nvSpPr>
          <p:cNvPr id="15" name="Shape 6"/>
          <p:cNvSpPr/>
          <p:nvPr/>
        </p:nvSpPr>
        <p:spPr>
          <a:xfrm>
            <a:off x="8404860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7"/>
          <p:cNvSpPr/>
          <p:nvPr/>
        </p:nvSpPr>
        <p:spPr>
          <a:xfrm>
            <a:off x="8404860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8276590" y="2772410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Neurodiversity First</a:t>
            </a:r>
            <a:endParaRPr lang="en-US" sz="1600" dirty="0"/>
          </a:p>
        </p:txBody>
      </p:sp>
      <p:sp>
        <p:nvSpPr>
          <p:cNvPr id="18" name="Shape 9"/>
          <p:cNvSpPr/>
          <p:nvPr/>
        </p:nvSpPr>
        <p:spPr>
          <a:xfrm>
            <a:off x="1455420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0"/>
          <p:cNvSpPr/>
          <p:nvPr/>
        </p:nvSpPr>
        <p:spPr>
          <a:xfrm>
            <a:off x="1455420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0" name="Text 11"/>
          <p:cNvSpPr/>
          <p:nvPr/>
        </p:nvSpPr>
        <p:spPr>
          <a:xfrm>
            <a:off x="1350010" y="4711065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Dignity Telemetry</a:t>
            </a:r>
            <a:endParaRPr lang="en-US" sz="1600" dirty="0"/>
          </a:p>
        </p:txBody>
      </p:sp>
      <p:sp>
        <p:nvSpPr>
          <p:cNvPr id="21" name="Shape 12"/>
          <p:cNvSpPr/>
          <p:nvPr/>
        </p:nvSpPr>
        <p:spPr>
          <a:xfrm>
            <a:off x="4900295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3"/>
          <p:cNvSpPr/>
          <p:nvPr/>
        </p:nvSpPr>
        <p:spPr>
          <a:xfrm>
            <a:off x="4900295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3" name="Text 14"/>
          <p:cNvSpPr/>
          <p:nvPr/>
        </p:nvSpPr>
        <p:spPr>
          <a:xfrm>
            <a:off x="4794885" y="4711065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Polyglot Schema</a:t>
            </a:r>
            <a:endParaRPr lang="en-US" sz="1600" dirty="0"/>
          </a:p>
        </p:txBody>
      </p:sp>
      <p:sp>
        <p:nvSpPr>
          <p:cNvPr id="24" name="Shape 15"/>
          <p:cNvSpPr/>
          <p:nvPr/>
        </p:nvSpPr>
        <p:spPr>
          <a:xfrm>
            <a:off x="8404860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6"/>
          <p:cNvSpPr/>
          <p:nvPr/>
        </p:nvSpPr>
        <p:spPr>
          <a:xfrm>
            <a:off x="8404860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8276590" y="4711065"/>
            <a:ext cx="2720340" cy="63877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YouTube &amp; Docs Alignment</a:t>
            </a:r>
            <a:endParaRPr lang="en-US" sz="1600" dirty="0"/>
          </a:p>
        </p:txBody>
      </p:sp>
      <p:pic>
        <p:nvPicPr>
          <p:cNvPr id="27" name="Image 7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470" y="6202680"/>
            <a:ext cx="10727690" cy="80645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2108836" y="639274"/>
            <a:ext cx="4366260" cy="10128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29" name="Image 8" descr="https://kimi-img.moonshot.cn/pub/slides/slides_tmpl/image/25-09-02-15:09:07-d2r9g4pe3tpg8rchv4s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2660" y="788670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B87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41-d2r9gd9e3tpg8rchv5h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296" y="4078167"/>
            <a:ext cx="10699407" cy="2322777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41-d2r9gd9e3tpg8rchv5i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96" y="1593772"/>
            <a:ext cx="10699407" cy="23227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42290" y="789305"/>
            <a:ext cx="856615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Templates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106805" y="1828165"/>
            <a:ext cx="406209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Common UI Patterns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1025525" y="2087880"/>
            <a:ext cx="49142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provides pre-scored templates for common UI patterns like login, checkout, and data tables, ensuring they meet constitutional standards.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6286500" y="1828165"/>
            <a:ext cx="406209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Balanced Design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205220" y="2087880"/>
            <a:ext cx="49142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Templates are designed to balance functionality with ethical considerations, ensuring that they remain user-friendly and dignified.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106805" y="4304665"/>
            <a:ext cx="406209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Customizable Templates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025525" y="4564380"/>
            <a:ext cx="49142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Developers can clone, customize, and republish templates under the same constitutional license, growing a humane design commons.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286500" y="4304665"/>
            <a:ext cx="406209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Contribution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205220" y="4564380"/>
            <a:ext cx="49142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community can contribute to and benefit from these templates, fostering a collaborative environment for ethical UI/UX design.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17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685" y="2225040"/>
            <a:ext cx="4871085" cy="82867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2-15:09:07-d2r9g4pe3tpg8rchv4og.png">    </p:cNvPr>
          <p:cNvPicPr>
            <a:picLocks noChangeAspect="1"/>
          </p:cNvPicPr>
          <p:nvPr/>
        </p:nvPicPr>
        <p:blipFill>
          <a:blip r:embed="rId1"/>
          <a:srcRect l="62" r="62" t="0" b="0"/>
          <a:stretch/>
        </p:blipFill>
        <p:spPr>
          <a:xfrm>
            <a:off x="831215" y="4104640"/>
            <a:ext cx="2379980" cy="5137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1215" y="4192905"/>
            <a:ext cx="2379980" cy="523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Nnamdi Michael Okpala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9:07-d2r9g4pe3tpg8rchv4og.png">    </p:cNvPr>
          <p:cNvPicPr>
            <a:picLocks noChangeAspect="1"/>
          </p:cNvPicPr>
          <p:nvPr/>
        </p:nvPicPr>
        <p:blipFill>
          <a:blip r:embed="rId2"/>
          <a:srcRect l="62" r="62" t="0" b="0"/>
          <a:stretch/>
        </p:blipFill>
        <p:spPr>
          <a:xfrm>
            <a:off x="3642995" y="4104640"/>
            <a:ext cx="2379980" cy="5137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42995" y="4192905"/>
            <a:ext cx="237998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2-15:09:43-d2r9gdpe3tpg8rchv5l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663575"/>
            <a:ext cx="545465" cy="52324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743585"/>
            <a:ext cx="10047605" cy="9461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2-15:09:43-d2r9gdpe3tpg8rchv5m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975" y="941705"/>
            <a:ext cx="5454015" cy="534162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43-d2r9gdpe3tpg8rchv5l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7450" y="5785485"/>
            <a:ext cx="496570" cy="47752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9-02-15:09:07-d2r9g4pe3tpg8rchv4rg.jpg">    </p:cNvPr>
          <p:cNvPicPr>
            <a:picLocks noChangeAspect="1"/>
          </p:cNvPicPr>
          <p:nvPr/>
        </p:nvPicPr>
        <p:blipFill>
          <a:blip r:embed="rId7"/>
          <a:srcRect l="0" r="0" t="30065" b="30065"/>
          <a:stretch/>
        </p:blipFill>
        <p:spPr>
          <a:xfrm>
            <a:off x="0" y="6343015"/>
            <a:ext cx="12192000" cy="51498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9-02-15:09:07-d2r9g4pe3tpg8rchv4s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75" y="5655310"/>
            <a:ext cx="1682750" cy="628015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5225" y="6012815"/>
            <a:ext cx="6131560" cy="7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Vision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B87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40-d2r9gd1e3tpg8rchv5f0.jpg">    </p:cNvPr>
          <p:cNvPicPr>
            <a:picLocks noChangeAspect="1"/>
          </p:cNvPicPr>
          <p:nvPr/>
        </p:nvPicPr>
        <p:blipFill>
          <a:blip r:embed="rId1">
            <a:alphaModFix amt="10000"/>
          </a:blip>
          <a:srcRect l="12638" r="12275" t="5848" b="12863"/>
          <a:stretch/>
        </p:blipFill>
        <p:spPr>
          <a:xfrm>
            <a:off x="2540" y="-16510"/>
            <a:ext cx="1218946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37-d2r9gc9e3tpg8rchv5c0.jpe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3208655"/>
            <a:ext cx="9843135" cy="14878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37-d2r9gc9e3tpg8rchv5c0.jpe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415" y="1567815"/>
            <a:ext cx="9843135" cy="1487805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r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5" y="1536700"/>
            <a:ext cx="2234565" cy="1532255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42290" y="708660"/>
            <a:ext cx="1097280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Heart/Soul Philosophy</a:t>
            </a:r>
            <a:endParaRPr lang="en-US" sz="1600" dirty="0"/>
          </a:p>
        </p:txBody>
      </p:sp>
      <p:pic>
        <p:nvPicPr>
          <p:cNvPr id="7" name="Image 4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680000">
            <a:off x="625943" y="-310062"/>
            <a:ext cx="410596" cy="1637554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9:35-d2r9gbpe3tpg8rchv580.jpg">    </p:cNvPr>
          <p:cNvPicPr>
            <a:picLocks noChangeAspect="1"/>
          </p:cNvPicPr>
          <p:nvPr/>
        </p:nvPicPr>
        <p:blipFill>
          <a:blip r:embed="rId6"/>
          <a:srcRect l="0" r="0" t="16966" b="16966"/>
          <a:stretch/>
        </p:blipFill>
        <p:spPr>
          <a:xfrm>
            <a:off x="9280525" y="1596390"/>
            <a:ext cx="2159635" cy="1426845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2879725" y="1623060"/>
            <a:ext cx="6158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is a constitutional UI/UX library that enforces human dignity by default. It eliminates dark patterns and centers neurodivergent users, ensuring every component preserves agency and respects consent.</a:t>
            </a:r>
            <a:endParaRPr lang="en-US" sz="1600" dirty="0"/>
          </a:p>
        </p:txBody>
      </p:sp>
      <p:pic>
        <p:nvPicPr>
          <p:cNvPr id="10" name="Image 6" descr="https://kimi-img.moonshot.cn/pub/slides/slides_tmpl/image/25-09-02-15:09:38-d2r9gche3tpg8rchv5d0.png">    </p:cNvPr>
          <p:cNvPicPr>
            <a:picLocks noChangeAspect="1"/>
          </p:cNvPicPr>
          <p:nvPr/>
        </p:nvPicPr>
        <p:blipFill>
          <a:blip r:embed="rId7"/>
          <a:srcRect l="0" r="0" t="17901" b="17901"/>
          <a:stretch/>
        </p:blipFill>
        <p:spPr>
          <a:xfrm flipH="1">
            <a:off x="930275" y="3279775"/>
            <a:ext cx="2068830" cy="1352550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785714" y="2198459"/>
            <a:ext cx="174741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UI/UX</a:t>
            </a:r>
            <a:endParaRPr lang="en-US" sz="1600" dirty="0"/>
          </a:p>
        </p:txBody>
      </p:sp>
      <p:sp>
        <p:nvSpPr>
          <p:cNvPr id="12" name="Shape 3"/>
          <p:cNvSpPr/>
          <p:nvPr/>
        </p:nvSpPr>
        <p:spPr>
          <a:xfrm>
            <a:off x="1365314" y="1593984"/>
            <a:ext cx="684530" cy="63876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4"/>
          <p:cNvSpPr/>
          <p:nvPr/>
        </p:nvSpPr>
        <p:spPr>
          <a:xfrm>
            <a:off x="1365314" y="1593984"/>
            <a:ext cx="684530" cy="638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5"/>
          <p:cNvSpPr/>
          <p:nvPr/>
        </p:nvSpPr>
        <p:spPr>
          <a:xfrm>
            <a:off x="3121660" y="3267710"/>
            <a:ext cx="6158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implements a 7×7 sensory-semantic matrix, creating 49 equitable interaction pathways. This matrix ensures that every sense connects to meaning, making the UI inclusive for all users.</a:t>
            </a:r>
            <a:endParaRPr lang="en-US" sz="1600" dirty="0"/>
          </a:p>
        </p:txBody>
      </p:sp>
      <p:pic>
        <p:nvPicPr>
          <p:cNvPr id="15" name="Image 7" descr="https://kimi-img.moonshot.cn/pub/slides/slides_tmpl/image/25-09-02-15:09:37-d2r9gc9e3tpg8rchv5c0.jpe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1955" y="4911090"/>
            <a:ext cx="9843135" cy="1487805"/>
          </a:xfrm>
          <a:prstGeom prst="rect">
            <a:avLst/>
          </a:prstGeom>
        </p:spPr>
      </p:pic>
      <p:pic>
        <p:nvPicPr>
          <p:cNvPr id="16" name="Image 8" descr="https://kimi-img.moonshot.cn/pub/slides/slides_tmpl/image/25-09-02-15:09:12-d2r9g61e3tpg8rchv510.jpg">    </p:cNvPr>
          <p:cNvPicPr>
            <a:picLocks noChangeAspect="1"/>
          </p:cNvPicPr>
          <p:nvPr/>
        </p:nvPicPr>
        <p:blipFill>
          <a:blip r:embed="rId9"/>
          <a:srcRect l="0" r="0" t="441" b="441"/>
          <a:stretch/>
        </p:blipFill>
        <p:spPr>
          <a:xfrm>
            <a:off x="9283065" y="4939665"/>
            <a:ext cx="2159635" cy="1426845"/>
          </a:xfrm>
          <a:prstGeom prst="rect">
            <a:avLst/>
          </a:prstGeom>
        </p:spPr>
      </p:pic>
      <p:sp>
        <p:nvSpPr>
          <p:cNvPr id="17" name="Text 6"/>
          <p:cNvSpPr/>
          <p:nvPr/>
        </p:nvSpPr>
        <p:spPr>
          <a:xfrm>
            <a:off x="2882265" y="4966335"/>
            <a:ext cx="615886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surfaces real-time dignity telemetry, tracking cognitive load, privacy score, and agency preservation metrics. This ensures that the UI remains humane and accessible at all times.</a:t>
            </a:r>
            <a:endParaRPr lang="en-US" sz="1600" dirty="0"/>
          </a:p>
        </p:txBody>
      </p:sp>
      <p:pic>
        <p:nvPicPr>
          <p:cNvPr id="18" name="Image 9" descr="https://kimi-img.moonshot.cn/pub/slides/slides_tmpl/image/25-09-02-15:09:07-d2r9g4pe3tpg8rchv4r0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7360" y="3187065"/>
            <a:ext cx="2234565" cy="1532255"/>
          </a:xfrm>
          <a:prstGeom prst="rect">
            <a:avLst/>
          </a:prstGeom>
        </p:spPr>
      </p:pic>
      <p:sp>
        <p:nvSpPr>
          <p:cNvPr id="19" name="Text 7"/>
          <p:cNvSpPr/>
          <p:nvPr/>
        </p:nvSpPr>
        <p:spPr>
          <a:xfrm>
            <a:off x="9625549" y="3848824"/>
            <a:ext cx="174741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7×7 Sensory-Semantic Matrix</a:t>
            </a:r>
            <a:endParaRPr lang="en-US" sz="1600" dirty="0"/>
          </a:p>
        </p:txBody>
      </p:sp>
      <p:sp>
        <p:nvSpPr>
          <p:cNvPr id="20" name="Shape 8"/>
          <p:cNvSpPr/>
          <p:nvPr/>
        </p:nvSpPr>
        <p:spPr>
          <a:xfrm>
            <a:off x="10205149" y="324434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9"/>
          <p:cNvSpPr/>
          <p:nvPr/>
        </p:nvSpPr>
        <p:spPr>
          <a:xfrm>
            <a:off x="10205149" y="324434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22" name="Image 10" descr="https://kimi-img.moonshot.cn/pub/slides/slides_tmpl/image/25-09-02-15:09:07-d2r9g4pe3tpg8rchv4r0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525" y="4905375"/>
            <a:ext cx="2234565" cy="1532255"/>
          </a:xfrm>
          <a:prstGeom prst="rect">
            <a:avLst/>
          </a:prstGeom>
        </p:spPr>
      </p:pic>
      <p:sp>
        <p:nvSpPr>
          <p:cNvPr id="23" name="Text 10"/>
          <p:cNvSpPr/>
          <p:nvPr/>
        </p:nvSpPr>
        <p:spPr>
          <a:xfrm>
            <a:off x="785714" y="5567134"/>
            <a:ext cx="1747413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Real-Time Dignity Telemetry</a:t>
            </a:r>
            <a:endParaRPr lang="en-US" sz="1600" dirty="0"/>
          </a:p>
        </p:txBody>
      </p:sp>
      <p:sp>
        <p:nvSpPr>
          <p:cNvPr id="24" name="Shape 11"/>
          <p:cNvSpPr/>
          <p:nvPr/>
        </p:nvSpPr>
        <p:spPr>
          <a:xfrm>
            <a:off x="1365314" y="4962659"/>
            <a:ext cx="684530" cy="67691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2"/>
          <p:cNvSpPr/>
          <p:nvPr/>
        </p:nvSpPr>
        <p:spPr>
          <a:xfrm>
            <a:off x="1365314" y="4962659"/>
            <a:ext cx="684530" cy="67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40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33-d2r9gb9e3tpg8rchv56g.png">    </p:cNvPr>
          <p:cNvPicPr>
            <a:picLocks noChangeAspect="1"/>
          </p:cNvPicPr>
          <p:nvPr/>
        </p:nvPicPr>
        <p:blipFill>
          <a:blip r:embed="rId1">
            <a:alphaModFix amt="67000"/>
          </a:blip>
          <a:stretch>
            <a:fillRect/>
          </a:stretch>
        </p:blipFill>
        <p:spPr>
          <a:xfrm>
            <a:off x="3088005" y="1890395"/>
            <a:ext cx="8442325" cy="18510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04615" y="2399030"/>
            <a:ext cx="7326630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mirrors React’s developer experience with functional components and hooks but replaces React’s runtime with a dignity-first engine. This ensures constitutional protections without rewriting logic.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023360" y="2091690"/>
            <a:ext cx="4751705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React-Compliant Engine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2290" y="867410"/>
            <a:ext cx="894461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React-Compliant, Not React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2-15:09:33-d2r9gb9e3tpg8rchv56g.png">    </p:cNvPr>
          <p:cNvPicPr>
            <a:picLocks noChangeAspect="1"/>
          </p:cNvPicPr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>
            <a:off x="821055" y="4236720"/>
            <a:ext cx="8442325" cy="18510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37665" y="4745355"/>
            <a:ext cx="732663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embeds constitutional protections directly into the component lifecycle, ensuring that no dark pattern or manipulative UI ever reaches the user.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756410" y="4438015"/>
            <a:ext cx="4751705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Embedded Constitutional Protections</a:t>
            </a:r>
            <a:endParaRPr lang="en-US" sz="1600" dirty="0"/>
          </a:p>
        </p:txBody>
      </p:sp>
      <p:pic>
        <p:nvPicPr>
          <p:cNvPr id="10" name="Image 3" descr="https://kimi-img.moonshot.cn/pub/slides/slides_tmpl/image/25-09-02-15:09:34-d2r9gbhe3tpg8rchv57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055" y="1817370"/>
            <a:ext cx="2016760" cy="201676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9-02-15:09:34-d2r9gbhe3tpg8rchv57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9439910" y="4100195"/>
            <a:ext cx="2016760" cy="201676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2-15:09:07-d2r9g4pe3tpg8rchv4rg.jpg">    </p:cNvPr>
          <p:cNvPicPr>
            <a:picLocks noChangeAspect="1"/>
          </p:cNvPicPr>
          <p:nvPr/>
        </p:nvPicPr>
        <p:blipFill>
          <a:blip r:embed="rId6"/>
          <a:srcRect l="0" r="0"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pic>
        <p:nvPicPr>
          <p:cNvPr id="13" name="Image 6" descr="https://kimi-img.moonshot.cn/pub/slides/slides_tmpl/image/25-09-02-15:09:36-d2r9gc1e3tpg8rchv59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5395" y="645160"/>
            <a:ext cx="1086485" cy="1086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Components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42-d2r9gdhe3tpg8rchv5ig.jpe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6222" y="0"/>
            <a:ext cx="3475021" cy="59136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42-d2r9gdhe3tpg8rchv5j0.jpe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599180" y="3732530"/>
            <a:ext cx="4825365" cy="40830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42-d2r9gdhe3tpg8rchv5j0.jpe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627868"/>
            <a:ext cx="12192000" cy="408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66700" y="789305"/>
            <a:ext cx="8917305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Machine-Verifiable Rights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9:08-d2r9g51e3tpg8rchv50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680000">
            <a:off x="625943" y="-292917"/>
            <a:ext cx="410596" cy="163755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661035" y="1824355"/>
            <a:ext cx="375031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Embedded Policies</a:t>
            </a: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516890" y="2188845"/>
            <a:ext cx="4735195" cy="10342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OBIX component ships with embedded policies that auto-validate accessibility, privacy, and agency preservation at render time. This ensures that components meet constitutional standards.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661035" y="4305300"/>
            <a:ext cx="375031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Render Blocking</a:t>
            </a:r>
            <a:endParaRPr lang="en-US" sz="1600" dirty="0"/>
          </a:p>
        </p:txBody>
      </p:sp>
      <p:sp>
        <p:nvSpPr>
          <p:cNvPr id="10" name="Text 4"/>
          <p:cNvSpPr/>
          <p:nvPr/>
        </p:nvSpPr>
        <p:spPr>
          <a:xfrm>
            <a:off x="516890" y="4658360"/>
            <a:ext cx="4735195" cy="10342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a component fails to meet constitutional standards, OBIX blocks the render and logs a telemetry event tagged #hacc. This ensures that only dignified UIs are rendered.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7152640" y="4302760"/>
            <a:ext cx="375031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Static Rejection of Dark Patterns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018655" y="4658360"/>
            <a:ext cx="4735195" cy="7701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statically rejects dark patterns like confirm-shaming and infinite scroll, ensuring that the UI remains ethical and user-friendly.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7152640" y="1831340"/>
            <a:ext cx="375031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Dignity Violation Reports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7018655" y="2188845"/>
            <a:ext cx="4735195" cy="77013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OBIX provides detailed dignity violation reports during build time, identifying forbidden anti-patterns and suggesting humane alternatives.</a:t>
            </a:r>
            <a:endParaRPr lang="en-US" sz="1600" dirty="0"/>
          </a:p>
        </p:txBody>
      </p:sp>
      <p:pic>
        <p:nvPicPr>
          <p:cNvPr id="15" name="Image 4" descr="https://kimi-img.moonshot.cn/pub/slides/slides_tmpl/image/25-09-02-15:09:07-d2r9g4pe3tpg8rchv4rg.jpg">    </p:cNvPr>
          <p:cNvPicPr>
            <a:picLocks noChangeAspect="1"/>
          </p:cNvPicPr>
          <p:nvPr/>
        </p:nvPicPr>
        <p:blipFill>
          <a:blip r:embed="rId5"/>
          <a:srcRect l="0" r="0" t="30065" b="30065"/>
          <a:stretch/>
        </p:blipFill>
        <p:spPr>
          <a:xfrm>
            <a:off x="0" y="6450330"/>
            <a:ext cx="12192000" cy="421640"/>
          </a:xfrm>
          <a:prstGeom prst="rect">
            <a:avLst/>
          </a:prstGeom>
        </p:spPr>
      </p:pic>
      <p:pic>
        <p:nvPicPr>
          <p:cNvPr id="16" name="Image 5" descr="https://kimi-img.moonshot.cn/pub/slides/slides_tmpl/image/25-09-02-15:09:42-d2r9gdhe3tpg8rchv5j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7295" y="2919730"/>
            <a:ext cx="1927225" cy="1927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rg.jpg">    </p:cNvPr>
          <p:cNvPicPr>
            <a:picLocks noChangeAspect="1"/>
          </p:cNvPicPr>
          <p:nvPr/>
        </p:nvPicPr>
        <p:blipFill>
          <a:blip r:embed="rId1"/>
          <a:srcRect l="0" r="0" t="30065" b="30065"/>
          <a:stretch/>
        </p:blipFill>
        <p:spPr>
          <a:xfrm>
            <a:off x="0" y="5616575"/>
            <a:ext cx="12192000" cy="123825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>    </p:cNvPr>
          <p:cNvPicPr>
            <a:picLocks noChangeAspect="1"/>
          </p:cNvPicPr>
          <p:nvPr/>
        </p:nvPicPr>
        <p:blipFill>
          <a:blip r:embed="rId2">
            <a:alphaModFix amt="71000"/>
          </a:blip>
          <a:srcRect l="0" r="0" t="30065" b="30065"/>
          <a:stretch/>
        </p:blipFill>
        <p:spPr>
          <a:xfrm>
            <a:off x="7955915" y="1163320"/>
            <a:ext cx="3592195" cy="516826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14-d2r9g6he3tpg8rchv51g.png">    </p:cNvPr>
          <p:cNvPicPr>
            <a:picLocks noChangeAspect="1"/>
          </p:cNvPicPr>
          <p:nvPr/>
        </p:nvPicPr>
        <p:blipFill>
          <a:blip r:embed="rId3"/>
          <a:srcRect l="15305" r="15305" t="0" b="0"/>
          <a:stretch/>
        </p:blipFill>
        <p:spPr>
          <a:xfrm>
            <a:off x="7823655" y="998220"/>
            <a:ext cx="3564255" cy="513651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29615" y="2579370"/>
            <a:ext cx="667956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constitution file lists forbidden anti-patterns. Any matching JSX is rejected at build time, ensuring that the UI remains free from manipulative patterns.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835660" y="2272665"/>
            <a:ext cx="60096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Forbidden Anti-Patterns</a:t>
            </a:r>
            <a:endParaRPr lang="en-US" sz="1600" dirty="0"/>
          </a:p>
        </p:txBody>
      </p:sp>
      <p:pic>
        <p:nvPicPr>
          <p:cNvPr id="7" name="Image 3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725" y="998220"/>
            <a:ext cx="1354455" cy="11728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660400" y="5333365"/>
            <a:ext cx="6427470" cy="762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542290" y="1251585"/>
            <a:ext cx="7412990" cy="833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 Dark Patterns Ever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Neurodiversity First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OBIX Heart/Soul UI Library</dc:title>
  <dc:subject>OBIX Heart/Soul UI Library</dc:subject>
  <dc:creator>Kimi</dc:creator>
  <cp:lastModifiedBy>Kimi</cp:lastModifiedBy>
  <cp:revision>1</cp:revision>
  <dcterms:created xsi:type="dcterms:W3CDTF">2025-09-11T15:03:06Z</dcterms:created>
  <dcterms:modified xsi:type="dcterms:W3CDTF">2025-09-11T15:03:06Z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{"Label":"OBIX Heart/Soul UI Library","ContentProducer":"001191110108MACG2KBH8F10000","ProduceID":"d31e7l2ebk4akhilerh0","ReservedCode1":"","ContentPropagator":"001191110108MACG2KBH8F20000","PropagateID":"d31e7l2ebk4akhilerh0","ReservedCode2":""}</vt:lpwstr>
  </property>
</Properties>
</file>